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7" r:id="rId15"/>
    <p:sldId id="271" r:id="rId16"/>
    <p:sldId id="269" r:id="rId17"/>
    <p:sldId id="273" r:id="rId18"/>
    <p:sldId id="274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2010" autoAdjust="0"/>
  </p:normalViewPr>
  <p:slideViewPr>
    <p:cSldViewPr snapToGrid="0">
      <p:cViewPr varScale="1">
        <p:scale>
          <a:sx n="78" d="100"/>
          <a:sy n="78" d="100"/>
        </p:scale>
        <p:origin x="7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108F7-8FC5-4D38-A895-258B9E1D870F}" type="datetimeFigureOut">
              <a:rPr lang="en-IN" smtClean="0"/>
              <a:t>07-05-2023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11F97-DC27-421D-8844-CE3924D329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55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1F97-DC27-421D-8844-CE3924D3295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08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11F97-DC27-421D-8844-CE3924D3295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82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33F2-629D-434C-AE0C-A1424CD657AD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06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59CC-01D2-427A-B961-684296B504BF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47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6A1F-1734-4D1A-BDE5-5E61F71101C2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1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0FD1-699A-43E0-9C89-B2522F8F668F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96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9F8BC-DE91-474E-9B21-4223B0F52E91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45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65BF2-4403-4D1F-A163-B4F4AAFA959B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85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462D-31B6-48B7-B2E6-602040FFB9A3}" type="datetime1">
              <a:rPr lang="en-IN" smtClean="0"/>
              <a:t>07-05-2023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37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E06FE-4DF9-4066-92F6-AB339AB8C70B}" type="datetime1">
              <a:rPr lang="en-IN" smtClean="0"/>
              <a:t>07-05-2023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6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AFF6-9ECD-4E4C-8E7A-7108564F7651}" type="datetime1">
              <a:rPr lang="en-IN" smtClean="0"/>
              <a:t>07-05-2023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18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A824-146F-4B19-B36D-A2C23A9636CF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48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FAAB9-E52B-4CD8-AB50-3FD412CB4E03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83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CD096-1874-44EE-8276-7D678F245BE8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84DE8-BECA-42F8-BFE3-BD967D6F24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16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4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6600" b="1" dirty="0" smtClean="0"/>
              <a:t>Introduction to Quantum Computing</a:t>
            </a:r>
            <a:br>
              <a:rPr lang="en-IN" sz="6600" b="1" dirty="0" smtClean="0"/>
            </a:br>
            <a:r>
              <a:rPr lang="en-IN" sz="6600" b="1" dirty="0" smtClean="0"/>
              <a:t>Concepts and Applications</a:t>
            </a:r>
            <a:endParaRPr lang="en-IN" sz="6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1404" y="3963397"/>
            <a:ext cx="10149191" cy="1655762"/>
          </a:xfrm>
        </p:spPr>
        <p:txBody>
          <a:bodyPr>
            <a:normAutofit/>
          </a:bodyPr>
          <a:lstStyle/>
          <a:p>
            <a:r>
              <a:rPr lang="en-IN" sz="2800" b="1" dirty="0" err="1" smtClean="0"/>
              <a:t>Rohini</a:t>
            </a:r>
            <a:r>
              <a:rPr lang="en-IN" sz="2800" b="1" dirty="0" smtClean="0"/>
              <a:t> V</a:t>
            </a:r>
          </a:p>
          <a:p>
            <a:r>
              <a:rPr lang="en-IN" sz="2800" b="1" dirty="0" err="1" smtClean="0"/>
              <a:t>GiQ</a:t>
            </a:r>
            <a:r>
              <a:rPr lang="en-IN" sz="2800" b="1" dirty="0" smtClean="0"/>
              <a:t> Indian Ambassador | IBM </a:t>
            </a:r>
            <a:r>
              <a:rPr lang="en-IN" sz="2800" b="1" dirty="0" err="1" smtClean="0"/>
              <a:t>Qiskit</a:t>
            </a:r>
            <a:r>
              <a:rPr lang="en-IN" sz="2800" b="1" dirty="0" smtClean="0"/>
              <a:t> Certified Associate Developer</a:t>
            </a:r>
            <a:endParaRPr lang="en-IN" sz="28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D567-D6C4-4807-957B-EC07226FCBE2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4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In the field of </a:t>
            </a:r>
            <a:r>
              <a:rPr lang="en-IN" b="1" dirty="0" smtClean="0"/>
              <a:t>molecular biology</a:t>
            </a:r>
            <a:r>
              <a:rPr lang="en-IN" dirty="0" smtClean="0"/>
              <a:t>: Vaccine development and Drug discovery are major applications</a:t>
            </a:r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In the field of </a:t>
            </a:r>
            <a:r>
              <a:rPr lang="en-IN" b="1" dirty="0" smtClean="0"/>
              <a:t>cyber security</a:t>
            </a:r>
            <a:r>
              <a:rPr lang="en-IN" dirty="0" smtClean="0"/>
              <a:t>: Secure transfer information using Quantum Cryptography and Quantum Key Distribution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971" y="2258590"/>
            <a:ext cx="2759313" cy="1483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71" y="4720795"/>
            <a:ext cx="2898525" cy="159110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A0C1-2659-4AE6-877B-A9AF31FCA018}" type="datetime1">
              <a:rPr lang="en-IN" smtClean="0"/>
              <a:t>07-05-2023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73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09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6600" b="1" dirty="0" smtClean="0"/>
              <a:t>The HIDDEN Quantum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664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           </a:t>
            </a:r>
            <a:r>
              <a:rPr lang="en-IN" b="1" i="1" u="sng" dirty="0" smtClean="0"/>
              <a:t>The Quantum is there, and is needed, but is still hidden!</a:t>
            </a:r>
          </a:p>
          <a:p>
            <a:pPr marL="0" indent="0">
              <a:buNone/>
            </a:pPr>
            <a:r>
              <a:rPr lang="en-IN" sz="3600" dirty="0" smtClean="0"/>
              <a:t>  We use Quantum in our daily life:</a:t>
            </a:r>
          </a:p>
          <a:p>
            <a:pPr marL="0" indent="0">
              <a:buNone/>
            </a:pPr>
            <a:endParaRPr lang="en-IN" sz="36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sz="3200" dirty="0" smtClean="0"/>
              <a:t> Computer Chips </a:t>
            </a:r>
          </a:p>
          <a:p>
            <a:pPr marL="0" indent="0">
              <a:buNone/>
            </a:pPr>
            <a:endParaRPr lang="en-IN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IN" sz="3200" dirty="0" smtClean="0"/>
              <a:t> Lasers</a:t>
            </a:r>
          </a:p>
          <a:p>
            <a:pPr marL="0" indent="0">
              <a:buNone/>
            </a:pPr>
            <a:r>
              <a:rPr lang="en-IN" sz="3200" dirty="0" smtClean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3200" dirty="0"/>
              <a:t> </a:t>
            </a:r>
            <a:r>
              <a:rPr lang="en-IN" sz="3200" dirty="0" smtClean="0"/>
              <a:t>MRI Scans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014" y="2574524"/>
            <a:ext cx="2915513" cy="1675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3" y="4536489"/>
            <a:ext cx="2527568" cy="2047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39" y="2573311"/>
            <a:ext cx="2754102" cy="162416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E61B-39C4-4011-BADC-2B6484C33ABF}" type="datetime1">
              <a:rPr lang="en-IN" smtClean="0"/>
              <a:t>07-05-2023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64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 smtClean="0"/>
              <a:t>What are </a:t>
            </a:r>
            <a:r>
              <a:rPr lang="en-IN" sz="6600" b="1" dirty="0" err="1" smtClean="0"/>
              <a:t>Qubits</a:t>
            </a:r>
            <a:r>
              <a:rPr lang="en-IN" sz="6600" b="1" dirty="0" smtClean="0"/>
              <a:t>?</a:t>
            </a: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dirty="0" smtClean="0"/>
              <a:t>Normal Computers/Classical Computers use bits (0/1), whereas Quantum Computers use Quantum Bits (</a:t>
            </a:r>
            <a:r>
              <a:rPr lang="en-US" sz="3600" dirty="0" err="1" smtClean="0"/>
              <a:t>Qubits</a:t>
            </a:r>
            <a:r>
              <a:rPr lang="en-US" sz="3600" dirty="0" smtClean="0"/>
              <a:t>).</a:t>
            </a:r>
          </a:p>
          <a:p>
            <a:pPr algn="just"/>
            <a:endParaRPr lang="en-US" sz="3600" dirty="0" smtClean="0"/>
          </a:p>
          <a:p>
            <a:pPr algn="just"/>
            <a:r>
              <a:rPr lang="en-US" sz="3600" dirty="0" smtClean="0"/>
              <a:t>Each </a:t>
            </a:r>
            <a:r>
              <a:rPr lang="en-US" sz="3600" dirty="0" err="1" smtClean="0"/>
              <a:t>Qubit</a:t>
            </a:r>
            <a:r>
              <a:rPr lang="en-US" sz="3600" dirty="0" smtClean="0"/>
              <a:t> can not only be set to 1 or 0, but it can also be set 1 and 0 or anywhere between 0 and 1 at the same time.</a:t>
            </a:r>
            <a:endParaRPr lang="en-IN" sz="3600" dirty="0"/>
          </a:p>
        </p:txBody>
      </p:sp>
      <p:sp>
        <p:nvSpPr>
          <p:cNvPr id="58" name="Date Placeholder 5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0CCB-D463-404D-944B-1E013D324457}" type="datetime1">
              <a:rPr lang="en-IN" smtClean="0"/>
              <a:t>07-05-2023</a:t>
            </a:fld>
            <a:endParaRPr lang="en-IN"/>
          </a:p>
        </p:txBody>
      </p: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12</a:t>
            </a:fld>
            <a:endParaRPr lang="en-IN"/>
          </a:p>
        </p:txBody>
      </p:sp>
      <p:sp>
        <p:nvSpPr>
          <p:cNvPr id="60" name="Footer Placeholder 5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7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286A90B-F2BB-4D0F-A6DE-62F9AE3FAD0A}"/>
              </a:ext>
            </a:extLst>
          </p:cNvPr>
          <p:cNvGrpSpPr/>
          <p:nvPr/>
        </p:nvGrpSpPr>
        <p:grpSpPr>
          <a:xfrm>
            <a:off x="400681" y="209691"/>
            <a:ext cx="5175683" cy="6169980"/>
            <a:chOff x="977854" y="1746862"/>
            <a:chExt cx="5480141" cy="7717478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xmlns="" id="{F5885A04-B046-4E1A-8B50-63DFC196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133821" flipH="1" flipV="1">
              <a:off x="1048097" y="1746862"/>
              <a:ext cx="5409898" cy="1081979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xmlns="" id="{49BF2796-68BA-4D67-98B9-7C3FEE20A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 rot="21502652" flipV="1">
              <a:off x="3832496" y="7510589"/>
              <a:ext cx="2082486" cy="1953751"/>
            </a:xfrm>
            <a:prstGeom prst="rect">
              <a:avLst/>
            </a:prstGeom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xmlns="" id="{9F1371F1-ACF2-4B13-8A37-48A60FBA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 rot="21502652" flipV="1">
              <a:off x="1578071" y="7484939"/>
              <a:ext cx="2082486" cy="1953751"/>
            </a:xfrm>
            <a:prstGeom prst="rect">
              <a:avLst/>
            </a:prstGeom>
          </p:spPr>
        </p:pic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808990" y="7043314"/>
              <a:ext cx="944489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700" dirty="0"/>
                <a:t>x = 0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214052" y="6990926"/>
              <a:ext cx="944489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sz="2700"/>
                <a:t>x = 1</a:t>
              </a:r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897097" y="7770975"/>
              <a:ext cx="1481138" cy="1312070"/>
              <a:chOff x="1501" y="2937"/>
              <a:chExt cx="622" cy="551"/>
            </a:xfrm>
          </p:grpSpPr>
          <p:grpSp>
            <p:nvGrpSpPr>
              <p:cNvPr id="39" name="Group 10"/>
              <p:cNvGrpSpPr>
                <a:grpSpLocks/>
              </p:cNvGrpSpPr>
              <p:nvPr/>
            </p:nvGrpSpPr>
            <p:grpSpPr bwMode="auto">
              <a:xfrm>
                <a:off x="1501" y="2937"/>
                <a:ext cx="449" cy="551"/>
                <a:chOff x="880" y="2809"/>
                <a:chExt cx="658" cy="807"/>
              </a:xfrm>
            </p:grpSpPr>
            <p:grpSp>
              <p:nvGrpSpPr>
                <p:cNvPr id="44" name="Group 11"/>
                <p:cNvGrpSpPr>
                  <a:grpSpLocks/>
                </p:cNvGrpSpPr>
                <p:nvPr/>
              </p:nvGrpSpPr>
              <p:grpSpPr bwMode="auto">
                <a:xfrm>
                  <a:off x="880" y="2846"/>
                  <a:ext cx="330" cy="770"/>
                  <a:chOff x="336" y="1689"/>
                  <a:chExt cx="330" cy="770"/>
                </a:xfrm>
              </p:grpSpPr>
              <p:sp>
                <p:nvSpPr>
                  <p:cNvPr id="49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364" y="1689"/>
                    <a:ext cx="198" cy="183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700"/>
                  </a:p>
                </p:txBody>
              </p:sp>
              <p:sp>
                <p:nvSpPr>
                  <p:cNvPr id="5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463" y="1872"/>
                    <a:ext cx="0" cy="35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  <p:sp>
                <p:nvSpPr>
                  <p:cNvPr id="51" name="Line 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36" y="2231"/>
                    <a:ext cx="127" cy="22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  <p:sp>
                <p:nvSpPr>
                  <p:cNvPr id="52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63" y="2238"/>
                    <a:ext cx="127" cy="22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  <p:sp>
                <p:nvSpPr>
                  <p:cNvPr id="53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336" y="1999"/>
                    <a:ext cx="20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  <p:sp>
                <p:nvSpPr>
                  <p:cNvPr id="54" name="Oval 17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14" y="1756"/>
                    <a:ext cx="17" cy="1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700"/>
                  </a:p>
                </p:txBody>
              </p:sp>
              <p:sp>
                <p:nvSpPr>
                  <p:cNvPr id="55" name="Oval 18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84" y="1756"/>
                    <a:ext cx="18" cy="18"/>
                  </a:xfrm>
                  <a:prstGeom prst="ellipse">
                    <a:avLst/>
                  </a:prstGeom>
                  <a:solidFill>
                    <a:srgbClr val="00000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700"/>
                  </a:p>
                </p:txBody>
              </p:sp>
              <p:sp>
                <p:nvSpPr>
                  <p:cNvPr id="56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43" y="1882"/>
                    <a:ext cx="123" cy="115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</p:grpSp>
            <p:sp>
              <p:nvSpPr>
                <p:cNvPr id="45" name="Line 20"/>
                <p:cNvSpPr>
                  <a:spLocks noChangeShapeType="1"/>
                </p:cNvSpPr>
                <p:nvPr/>
              </p:nvSpPr>
              <p:spPr bwMode="auto">
                <a:xfrm>
                  <a:off x="1530" y="2809"/>
                  <a:ext cx="0" cy="79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IN" sz="2700"/>
                </a:p>
              </p:txBody>
            </p:sp>
            <p:grpSp>
              <p:nvGrpSpPr>
                <p:cNvPr id="46" name="Group 21"/>
                <p:cNvGrpSpPr>
                  <a:grpSpLocks/>
                </p:cNvGrpSpPr>
                <p:nvPr/>
              </p:nvGrpSpPr>
              <p:grpSpPr bwMode="auto">
                <a:xfrm>
                  <a:off x="1175" y="3011"/>
                  <a:ext cx="363" cy="174"/>
                  <a:chOff x="631" y="1854"/>
                  <a:chExt cx="363" cy="174"/>
                </a:xfrm>
              </p:grpSpPr>
              <p:sp>
                <p:nvSpPr>
                  <p:cNvPr id="47" name="Line 22"/>
                  <p:cNvSpPr>
                    <a:spLocks noChangeShapeType="1"/>
                  </p:cNvSpPr>
                  <p:nvPr/>
                </p:nvSpPr>
                <p:spPr bwMode="auto">
                  <a:xfrm rot="643287" flipH="1" flipV="1">
                    <a:off x="699" y="1924"/>
                    <a:ext cx="295" cy="1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IN" sz="2700"/>
                  </a:p>
                </p:txBody>
              </p:sp>
              <p:sp>
                <p:nvSpPr>
                  <p:cNvPr id="48" name="AutoShape 23"/>
                  <p:cNvSpPr>
                    <a:spLocks noChangeArrowheads="1"/>
                  </p:cNvSpPr>
                  <p:nvPr/>
                </p:nvSpPr>
                <p:spPr bwMode="auto">
                  <a:xfrm rot="-3796808">
                    <a:off x="655" y="1830"/>
                    <a:ext cx="47" cy="96"/>
                  </a:xfrm>
                  <a:prstGeom prst="can">
                    <a:avLst>
                      <a:gd name="adj" fmla="val 51064"/>
                    </a:avLst>
                  </a:prstGeom>
                  <a:solidFill>
                    <a:srgbClr val="80808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endParaRPr lang="en-US" sz="2700"/>
                  </a:p>
                </p:txBody>
              </p:sp>
            </p:grpSp>
          </p:grpSp>
          <p:sp>
            <p:nvSpPr>
              <p:cNvPr id="40" name="Text Box 24"/>
              <p:cNvSpPr txBox="1">
                <a:spLocks noChangeArrowheads="1"/>
              </p:cNvSpPr>
              <p:nvPr/>
            </p:nvSpPr>
            <p:spPr bwMode="auto">
              <a:xfrm>
                <a:off x="1991" y="2999"/>
                <a:ext cx="13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2100" dirty="0"/>
                  <a:t>0</a:t>
                </a:r>
              </a:p>
            </p:txBody>
          </p:sp>
          <p:sp>
            <p:nvSpPr>
              <p:cNvPr id="41" name="Rectangle 25"/>
              <p:cNvSpPr>
                <a:spLocks noChangeArrowheads="1"/>
              </p:cNvSpPr>
              <p:nvPr/>
            </p:nvSpPr>
            <p:spPr bwMode="auto">
              <a:xfrm>
                <a:off x="1995" y="2999"/>
                <a:ext cx="128" cy="174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42" name="Text Box 26"/>
              <p:cNvSpPr txBox="1">
                <a:spLocks noChangeArrowheads="1"/>
              </p:cNvSpPr>
              <p:nvPr/>
            </p:nvSpPr>
            <p:spPr bwMode="auto">
              <a:xfrm>
                <a:off x="1991" y="3212"/>
                <a:ext cx="13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2100" dirty="0"/>
                  <a:t>1</a:t>
                </a:r>
              </a:p>
            </p:txBody>
          </p:sp>
          <p:sp>
            <p:nvSpPr>
              <p:cNvPr id="43" name="Rectangle 27"/>
              <p:cNvSpPr>
                <a:spLocks noChangeArrowheads="1"/>
              </p:cNvSpPr>
              <p:nvPr/>
            </p:nvSpPr>
            <p:spPr bwMode="auto">
              <a:xfrm>
                <a:off x="1995" y="3212"/>
                <a:ext cx="128" cy="1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4068798" y="7726731"/>
              <a:ext cx="1443038" cy="1312068"/>
              <a:chOff x="2767" y="3307"/>
              <a:chExt cx="606" cy="551"/>
            </a:xfrm>
          </p:grpSpPr>
          <p:sp>
            <p:nvSpPr>
              <p:cNvPr id="23" name="Oval 29"/>
              <p:cNvSpPr>
                <a:spLocks noChangeArrowheads="1"/>
              </p:cNvSpPr>
              <p:nvPr/>
            </p:nvSpPr>
            <p:spPr bwMode="auto">
              <a:xfrm>
                <a:off x="2786" y="3332"/>
                <a:ext cx="135" cy="1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24" name="Line 30"/>
              <p:cNvSpPr>
                <a:spLocks noChangeShapeType="1"/>
              </p:cNvSpPr>
              <p:nvPr/>
            </p:nvSpPr>
            <p:spPr bwMode="auto">
              <a:xfrm>
                <a:off x="2854" y="3457"/>
                <a:ext cx="0" cy="2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sp>
            <p:nvSpPr>
              <p:cNvPr id="25" name="Line 31"/>
              <p:cNvSpPr>
                <a:spLocks noChangeShapeType="1"/>
              </p:cNvSpPr>
              <p:nvPr/>
            </p:nvSpPr>
            <p:spPr bwMode="auto">
              <a:xfrm flipH="1">
                <a:off x="2767" y="3702"/>
                <a:ext cx="87" cy="1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>
                <a:off x="2854" y="3707"/>
                <a:ext cx="86" cy="1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>
                <a:off x="2767" y="3544"/>
                <a:ext cx="13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sp>
            <p:nvSpPr>
              <p:cNvPr id="28" name="Oval 34"/>
              <p:cNvSpPr>
                <a:spLocks noChangeAspect="1" noChangeArrowheads="1"/>
              </p:cNvSpPr>
              <p:nvPr/>
            </p:nvSpPr>
            <p:spPr bwMode="auto">
              <a:xfrm>
                <a:off x="2820" y="3378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29" name="Oval 35"/>
              <p:cNvSpPr>
                <a:spLocks noChangeAspect="1" noChangeArrowheads="1"/>
              </p:cNvSpPr>
              <p:nvPr/>
            </p:nvSpPr>
            <p:spPr bwMode="auto">
              <a:xfrm>
                <a:off x="2868" y="3378"/>
                <a:ext cx="12" cy="1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30" name="Line 36"/>
              <p:cNvSpPr>
                <a:spLocks noChangeShapeType="1"/>
              </p:cNvSpPr>
              <p:nvPr/>
            </p:nvSpPr>
            <p:spPr bwMode="auto">
              <a:xfrm>
                <a:off x="2908" y="3542"/>
                <a:ext cx="130" cy="12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sp>
            <p:nvSpPr>
              <p:cNvPr id="31" name="Line 37"/>
              <p:cNvSpPr>
                <a:spLocks noChangeShapeType="1"/>
              </p:cNvSpPr>
              <p:nvPr/>
            </p:nvSpPr>
            <p:spPr bwMode="auto">
              <a:xfrm>
                <a:off x="3211" y="3307"/>
                <a:ext cx="0" cy="5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IN" sz="2700"/>
              </a:p>
            </p:txBody>
          </p:sp>
          <p:grpSp>
            <p:nvGrpSpPr>
              <p:cNvPr id="32" name="Group 38"/>
              <p:cNvGrpSpPr>
                <a:grpSpLocks/>
              </p:cNvGrpSpPr>
              <p:nvPr/>
            </p:nvGrpSpPr>
            <p:grpSpPr bwMode="auto">
              <a:xfrm flipV="1">
                <a:off x="2968" y="3598"/>
                <a:ext cx="248" cy="119"/>
                <a:chOff x="631" y="1854"/>
                <a:chExt cx="363" cy="174"/>
              </a:xfrm>
            </p:grpSpPr>
            <p:sp>
              <p:nvSpPr>
                <p:cNvPr id="37" name="Line 39"/>
                <p:cNvSpPr>
                  <a:spLocks noChangeShapeType="1"/>
                </p:cNvSpPr>
                <p:nvPr/>
              </p:nvSpPr>
              <p:spPr bwMode="auto">
                <a:xfrm rot="643287" flipH="1" flipV="1">
                  <a:off x="699" y="1924"/>
                  <a:ext cx="295" cy="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IN" sz="2700"/>
                </a:p>
              </p:txBody>
            </p:sp>
            <p:sp>
              <p:nvSpPr>
                <p:cNvPr id="38" name="AutoShape 40"/>
                <p:cNvSpPr>
                  <a:spLocks noChangeArrowheads="1"/>
                </p:cNvSpPr>
                <p:nvPr/>
              </p:nvSpPr>
              <p:spPr bwMode="auto">
                <a:xfrm rot="-3796808">
                  <a:off x="655" y="1830"/>
                  <a:ext cx="47" cy="96"/>
                </a:xfrm>
                <a:prstGeom prst="can">
                  <a:avLst>
                    <a:gd name="adj" fmla="val 51064"/>
                  </a:avLst>
                </a:prstGeom>
                <a:solidFill>
                  <a:srgbClr val="80808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en-US" sz="2700"/>
                </a:p>
              </p:txBody>
            </p:sp>
          </p:grpSp>
          <p:sp>
            <p:nvSpPr>
              <p:cNvPr id="33" name="Text Box 41"/>
              <p:cNvSpPr txBox="1">
                <a:spLocks noChangeArrowheads="1"/>
              </p:cNvSpPr>
              <p:nvPr/>
            </p:nvSpPr>
            <p:spPr bwMode="auto">
              <a:xfrm>
                <a:off x="3241" y="3369"/>
                <a:ext cx="13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2100" dirty="0"/>
                  <a:t>0</a:t>
                </a:r>
              </a:p>
            </p:txBody>
          </p:sp>
          <p:sp>
            <p:nvSpPr>
              <p:cNvPr id="34" name="Rectangle 42"/>
              <p:cNvSpPr>
                <a:spLocks noChangeArrowheads="1"/>
              </p:cNvSpPr>
              <p:nvPr/>
            </p:nvSpPr>
            <p:spPr bwMode="auto">
              <a:xfrm>
                <a:off x="3245" y="3369"/>
                <a:ext cx="128" cy="1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35" name="Text Box 43"/>
              <p:cNvSpPr txBox="1">
                <a:spLocks noChangeArrowheads="1"/>
              </p:cNvSpPr>
              <p:nvPr/>
            </p:nvSpPr>
            <p:spPr bwMode="auto">
              <a:xfrm>
                <a:off x="3241" y="3582"/>
                <a:ext cx="132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2100" dirty="0"/>
                  <a:t>1</a:t>
                </a:r>
              </a:p>
            </p:txBody>
          </p:sp>
          <p:sp>
            <p:nvSpPr>
              <p:cNvPr id="36" name="Rectangle 44"/>
              <p:cNvSpPr>
                <a:spLocks noChangeArrowheads="1"/>
              </p:cNvSpPr>
              <p:nvPr/>
            </p:nvSpPr>
            <p:spPr bwMode="auto">
              <a:xfrm>
                <a:off x="3245" y="3582"/>
                <a:ext cx="128" cy="174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844F6499-D095-4527-83F1-705920EF4DFA}"/>
                </a:ext>
              </a:extLst>
            </p:cNvPr>
            <p:cNvGrpSpPr/>
            <p:nvPr/>
          </p:nvGrpSpPr>
          <p:grpSpPr>
            <a:xfrm>
              <a:off x="977854" y="2021089"/>
              <a:ext cx="4939699" cy="4489723"/>
              <a:chOff x="1721198" y="1955172"/>
              <a:chExt cx="4939699" cy="4489723"/>
            </a:xfrm>
          </p:grpSpPr>
          <p:sp>
            <p:nvSpPr>
              <p:cNvPr id="14" name="Text Box 4"/>
              <p:cNvSpPr txBox="1">
                <a:spLocks noChangeArrowheads="1"/>
              </p:cNvSpPr>
              <p:nvPr/>
            </p:nvSpPr>
            <p:spPr bwMode="auto">
              <a:xfrm>
                <a:off x="4652963" y="5662615"/>
                <a:ext cx="18473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2059957" y="1955172"/>
                <a:ext cx="460094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3200" b="1" dirty="0"/>
                  <a:t>Classical Computation</a:t>
                </a:r>
              </a:p>
            </p:txBody>
          </p:sp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>
                <a:off x="3061593" y="3856416"/>
                <a:ext cx="184731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3200" dirty="0"/>
              </a:p>
            </p:txBody>
          </p:sp>
          <p:sp>
            <p:nvSpPr>
              <p:cNvPr id="17" name="Text Box 45"/>
              <p:cNvSpPr txBox="1">
                <a:spLocks noChangeArrowheads="1"/>
              </p:cNvSpPr>
              <p:nvPr/>
            </p:nvSpPr>
            <p:spPr bwMode="auto">
              <a:xfrm>
                <a:off x="1721198" y="5798564"/>
                <a:ext cx="2663934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3600" dirty="0"/>
                  <a:t>Valid states:</a:t>
                </a:r>
              </a:p>
            </p:txBody>
          </p:sp>
          <p:sp>
            <p:nvSpPr>
              <p:cNvPr id="18" name="Text Box 46"/>
              <p:cNvSpPr txBox="1">
                <a:spLocks noChangeArrowheads="1"/>
              </p:cNvSpPr>
              <p:nvPr/>
            </p:nvSpPr>
            <p:spPr bwMode="auto">
              <a:xfrm>
                <a:off x="4651113" y="5867520"/>
                <a:ext cx="1931939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2700" dirty="0"/>
                  <a:t>x = ‘0’ or ‘1’</a:t>
                </a:r>
              </a:p>
            </p:txBody>
          </p:sp>
          <p:sp>
            <p:nvSpPr>
              <p:cNvPr id="19" name="Oval 49"/>
              <p:cNvSpPr>
                <a:spLocks noChangeArrowheads="1"/>
              </p:cNvSpPr>
              <p:nvPr/>
            </p:nvSpPr>
            <p:spPr bwMode="auto">
              <a:xfrm>
                <a:off x="3262315" y="4896647"/>
                <a:ext cx="521495" cy="52149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20" name="Oval 50"/>
              <p:cNvSpPr>
                <a:spLocks noChangeArrowheads="1"/>
              </p:cNvSpPr>
              <p:nvPr/>
            </p:nvSpPr>
            <p:spPr bwMode="auto">
              <a:xfrm>
                <a:off x="4769645" y="4875215"/>
                <a:ext cx="521493" cy="52149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sz="2700"/>
              </a:p>
            </p:txBody>
          </p:sp>
          <p:sp>
            <p:nvSpPr>
              <p:cNvPr id="21" name="Text Box 51"/>
              <p:cNvSpPr txBox="1">
                <a:spLocks noChangeArrowheads="1"/>
              </p:cNvSpPr>
              <p:nvPr/>
            </p:nvSpPr>
            <p:spPr bwMode="auto">
              <a:xfrm>
                <a:off x="3775865" y="4893954"/>
                <a:ext cx="87075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2700">
                    <a:latin typeface="Times New Roman" panose="02020603050405020304" pitchFamily="18" charset="0"/>
                  </a:rPr>
                  <a:t>= ‘1</a:t>
                </a:r>
                <a:r>
                  <a:rPr lang="en-US" sz="2700">
                    <a:latin typeface="Times New Roman" panose="02020603050405020304" pitchFamily="18" charset="0"/>
                    <a:sym typeface="Symbol" panose="05050102010706020507" pitchFamily="18" charset="2"/>
                  </a:rPr>
                  <a:t>’</a:t>
                </a:r>
                <a:endParaRPr lang="en-US" sz="27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" name="Text Box 52"/>
              <p:cNvSpPr txBox="1">
                <a:spLocks noChangeArrowheads="1"/>
              </p:cNvSpPr>
              <p:nvPr/>
            </p:nvSpPr>
            <p:spPr bwMode="auto">
              <a:xfrm>
                <a:off x="5259386" y="4889192"/>
                <a:ext cx="87075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r>
                  <a:rPr lang="en-US" sz="2700">
                    <a:latin typeface="Times New Roman" panose="02020603050405020304" pitchFamily="18" charset="0"/>
                  </a:rPr>
                  <a:t>= ‘0</a:t>
                </a:r>
                <a:r>
                  <a:rPr lang="en-US" sz="2700">
                    <a:latin typeface="Times New Roman" panose="02020603050405020304" pitchFamily="18" charset="0"/>
                    <a:sym typeface="Symbol" panose="05050102010706020507" pitchFamily="18" charset="2"/>
                  </a:rPr>
                  <a:t>’</a:t>
                </a:r>
                <a:endParaRPr lang="en-US" sz="27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xmlns="" id="{9D0E11F1-B8EF-4FD0-9F80-75B9E80641A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634080" y="3338710"/>
              <a:ext cx="2538384" cy="480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45720" rIns="91440" bIns="45720" rtlCol="0" anchor="ctr">
              <a:normAutofit fontScale="925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Data Units : Bits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B40C899E-7EF6-4B10-BAEA-641CDC974201}"/>
              </a:ext>
            </a:extLst>
          </p:cNvPr>
          <p:cNvGrpSpPr/>
          <p:nvPr/>
        </p:nvGrpSpPr>
        <p:grpSpPr>
          <a:xfrm>
            <a:off x="6522327" y="244049"/>
            <a:ext cx="5409843" cy="6296604"/>
            <a:chOff x="10422539" y="1898594"/>
            <a:chExt cx="6681403" cy="751210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xmlns="" id="{27B29E4B-BD6E-4A9C-A2FE-5574F0D0C4FA}"/>
                </a:ext>
              </a:extLst>
            </p:cNvPr>
            <p:cNvGrpSpPr/>
            <p:nvPr/>
          </p:nvGrpSpPr>
          <p:grpSpPr>
            <a:xfrm>
              <a:off x="10422539" y="1898594"/>
              <a:ext cx="6681403" cy="7512106"/>
              <a:chOff x="9741842" y="1955250"/>
              <a:chExt cx="6681403" cy="7512106"/>
            </a:xfrm>
          </p:grpSpPr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xmlns="" id="{9235CB0A-EFFF-44BF-8691-58C20A7E1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rcRect/>
              <a:stretch>
                <a:fillRect/>
              </a:stretch>
            </p:blipFill>
            <p:spPr>
              <a:xfrm rot="133821">
                <a:off x="10235824" y="1955250"/>
                <a:ext cx="5447342" cy="1089468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9"/>
              <a:srcRect l="1" t="23377" r="44331" b="47680"/>
              <a:stretch/>
            </p:blipFill>
            <p:spPr>
              <a:xfrm>
                <a:off x="11059663" y="4823651"/>
                <a:ext cx="3849580" cy="1836024"/>
              </a:xfrm>
              <a:prstGeom prst="rect">
                <a:avLst/>
              </a:prstGeom>
            </p:spPr>
          </p:pic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xmlns="" id="{7ACBC27C-4E3A-400F-9B2D-F423B0CD9AE9}"/>
                  </a:ext>
                </a:extLst>
              </p:cNvPr>
              <p:cNvGrpSpPr/>
              <p:nvPr/>
            </p:nvGrpSpPr>
            <p:grpSpPr>
              <a:xfrm>
                <a:off x="9741842" y="7302417"/>
                <a:ext cx="6681403" cy="2164939"/>
                <a:chOff x="9385078" y="6973821"/>
                <a:chExt cx="7432214" cy="2613567"/>
              </a:xfrm>
            </p:grpSpPr>
            <p:pic>
              <p:nvPicPr>
                <p:cNvPr id="64" name="Picture 2">
                  <a:extLst>
                    <a:ext uri="{FF2B5EF4-FFF2-40B4-BE49-F238E27FC236}">
                      <a16:creationId xmlns:a16="http://schemas.microsoft.com/office/drawing/2014/main" xmlns="" id="{3204916C-6A6F-4B8F-9C2A-2E8A22A921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21502652" flipV="1">
                  <a:off x="9385078" y="7005243"/>
                  <a:ext cx="2082486" cy="2582145"/>
                </a:xfrm>
                <a:prstGeom prst="rect">
                  <a:avLst/>
                </a:prstGeom>
              </p:spPr>
            </p:pic>
            <p:pic>
              <p:nvPicPr>
                <p:cNvPr id="65" name="Picture 2">
                  <a:extLst>
                    <a:ext uri="{FF2B5EF4-FFF2-40B4-BE49-F238E27FC236}">
                      <a16:creationId xmlns:a16="http://schemas.microsoft.com/office/drawing/2014/main" xmlns="" id="{F0F14943-A4E7-4F88-B1E7-C13F3954F9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21502652" flipV="1">
                  <a:off x="11862971" y="6973821"/>
                  <a:ext cx="2082486" cy="2582145"/>
                </a:xfrm>
                <a:prstGeom prst="rect">
                  <a:avLst/>
                </a:prstGeom>
              </p:spPr>
            </p:pic>
            <p:pic>
              <p:nvPicPr>
                <p:cNvPr id="66" name="Picture 2">
                  <a:extLst>
                    <a:ext uri="{FF2B5EF4-FFF2-40B4-BE49-F238E27FC236}">
                      <a16:creationId xmlns:a16="http://schemas.microsoft.com/office/drawing/2014/main" xmlns="" id="{E4CB5DCF-DFE4-4ED0-935C-141056401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21502652" flipV="1">
                  <a:off x="14336003" y="6999598"/>
                  <a:ext cx="2481289" cy="258214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xmlns="" id="{38A10968-30B1-49C4-928E-5AA1C0CADB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341" t="55951" r="72323" b="7283"/>
                <a:stretch/>
              </p:blipFill>
              <p:spPr>
                <a:xfrm rot="299613">
                  <a:off x="9767391" y="7349790"/>
                  <a:ext cx="1351813" cy="1953794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xmlns="" id="{4529FB59-10E7-4D64-92A4-DC00548AD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29184" t="56864" r="45965" b="6369"/>
                <a:stretch/>
              </p:blipFill>
              <p:spPr>
                <a:xfrm rot="21289363">
                  <a:off x="12161854" y="7268993"/>
                  <a:ext cx="1430272" cy="1941236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xmlns="" id="{9D60C5DD-A9F2-4D37-94E6-0665BB2DC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55377" t="56697" r="5993" b="7933"/>
                <a:stretch/>
              </p:blipFill>
              <p:spPr>
                <a:xfrm rot="21384282">
                  <a:off x="14493097" y="7353845"/>
                  <a:ext cx="2166237" cy="1819595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63" name="Text Box 5">
                <a:extLst>
                  <a:ext uri="{FF2B5EF4-FFF2-40B4-BE49-F238E27FC236}">
                    <a16:creationId xmlns:a16="http://schemas.microsoft.com/office/drawing/2014/main" xmlns="" id="{557BACBB-B335-4FB1-8B5D-DC7224771B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39876" y="2152156"/>
                <a:ext cx="462338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sz="3200" b="1" dirty="0"/>
                  <a:t>Quantum Computation</a:t>
                </a:r>
              </a:p>
            </p:txBody>
          </p:sp>
        </p:grp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xmlns="" id="{C428F5C3-E2FC-4CE9-BBB5-C69DB584EA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2398156" y="3361746"/>
              <a:ext cx="2538384" cy="48083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vert="horz" lIns="91440" tIns="45720" rIns="91440" bIns="45720" rtlCol="0" anchor="ctr">
              <a:normAutofit fontScale="775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Data Units : Qubits</a:t>
              </a:r>
            </a:p>
          </p:txBody>
        </p:sp>
      </p:grpSp>
      <p:sp>
        <p:nvSpPr>
          <p:cNvPr id="70" name="Date Placeholder 6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B57CD-88F0-42DE-9140-329044A8D808}" type="datetime1">
              <a:rPr lang="en-IN" smtClean="0"/>
              <a:t>07-05-2023</a:t>
            </a:fld>
            <a:endParaRPr lang="en-IN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13</a:t>
            </a:fld>
            <a:endParaRPr lang="en-IN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4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 smtClean="0"/>
              <a:t>Representing </a:t>
            </a:r>
            <a:r>
              <a:rPr lang="en-IN" sz="6600" b="1" dirty="0" err="1" smtClean="0"/>
              <a:t>Qubit</a:t>
            </a:r>
            <a:r>
              <a:rPr lang="en-IN" sz="6600" b="1" dirty="0" smtClean="0"/>
              <a:t> States</a:t>
            </a: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Dirac </a:t>
            </a:r>
            <a:r>
              <a:rPr lang="en-US" sz="3200" b="1" dirty="0"/>
              <a:t>bra-</a:t>
            </a:r>
            <a:r>
              <a:rPr lang="en-US" sz="3200" b="1" dirty="0" err="1"/>
              <a:t>ket</a:t>
            </a:r>
            <a:r>
              <a:rPr lang="en-US" sz="3200" b="1" dirty="0"/>
              <a:t> </a:t>
            </a:r>
            <a:r>
              <a:rPr lang="en-US" sz="3200" dirty="0"/>
              <a:t>notation.</a:t>
            </a:r>
          </a:p>
          <a:p>
            <a:pPr algn="just"/>
            <a:r>
              <a:rPr lang="en-US" sz="3200" dirty="0"/>
              <a:t>Representing states using vectors.</a:t>
            </a:r>
          </a:p>
          <a:p>
            <a:pPr algn="just"/>
            <a:r>
              <a:rPr lang="en-US" sz="3200" dirty="0"/>
              <a:t>Vectors are well suited for describing quantities with a magnitude and direction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93" y="4001294"/>
            <a:ext cx="5006714" cy="1994772"/>
          </a:xfrm>
          <a:prstGeom prst="rect">
            <a:avLst/>
          </a:prstGeom>
        </p:spPr>
      </p:pic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A0A56-2B10-4525-9410-0A9793120ACE}" type="datetime1">
              <a:rPr lang="en-IN" smtClean="0"/>
              <a:t>07-05-2023</a:t>
            </a:fld>
            <a:endParaRPr lang="en-IN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14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145"/>
            <a:ext cx="10515600" cy="1325563"/>
          </a:xfrm>
        </p:spPr>
        <p:txBody>
          <a:bodyPr/>
          <a:lstStyle/>
          <a:p>
            <a:r>
              <a:rPr lang="en-IN" dirty="0" smtClean="0"/>
              <a:t>                        </a:t>
            </a:r>
            <a:r>
              <a:rPr lang="en-IN" sz="6600" b="1" dirty="0" smtClean="0"/>
              <a:t>Quantum Circuit</a:t>
            </a:r>
            <a:endParaRPr lang="en-IN" sz="66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0ED6D29-B995-4031-AC6F-91D9DD3C6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646" y="1424066"/>
            <a:ext cx="10672997" cy="50516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3B2E-F5AE-4C88-94AC-6F5A86FDE428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861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 smtClean="0"/>
              <a:t>Getting started with IBM’s </a:t>
            </a:r>
            <a:r>
              <a:rPr lang="en-IN" sz="6000" b="1" dirty="0" err="1" smtClean="0"/>
              <a:t>Qiskit</a:t>
            </a:r>
            <a:endParaRPr lang="en-IN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373" y="1690688"/>
            <a:ext cx="10931371" cy="4441887"/>
          </a:xfrm>
        </p:spPr>
        <p:txBody>
          <a:bodyPr/>
          <a:lstStyle/>
          <a:p>
            <a:pPr marL="0" indent="0">
              <a:buNone/>
            </a:pPr>
            <a:r>
              <a:rPr lang="en-US" sz="3600" i="1" dirty="0" smtClean="0"/>
              <a:t>Running algorithms on quantum computers essentially involves the following steps:</a:t>
            </a:r>
          </a:p>
          <a:p>
            <a:endParaRPr lang="en-US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Passing a specified number of </a:t>
            </a:r>
            <a:r>
              <a:rPr lang="en-US" sz="3200" dirty="0" err="1" smtClean="0"/>
              <a:t>qubits</a:t>
            </a:r>
            <a:r>
              <a:rPr lang="en-US" sz="3200" dirty="0" smtClean="0"/>
              <a:t> into the system (circuit).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 Applying a specified combination of gates (which make up an              algorithm) to those </a:t>
            </a:r>
            <a:r>
              <a:rPr lang="en-US" sz="3200" dirty="0" err="1" smtClean="0"/>
              <a:t>qubits</a:t>
            </a:r>
            <a:r>
              <a:rPr lang="en-US" sz="3200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Measuring the </a:t>
            </a:r>
            <a:r>
              <a:rPr lang="en-US" sz="3200" dirty="0" err="1" smtClean="0"/>
              <a:t>qubits</a:t>
            </a:r>
            <a:r>
              <a:rPr lang="en-US" sz="3200" dirty="0" smtClean="0"/>
              <a:t> and storing the results in classical bits (in 0s and 1s).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DCC41-887B-48A9-B049-0C85F31F2132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 smtClean="0"/>
              <a:t>List of Quantum Computers</a:t>
            </a: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• IBM Q </a:t>
            </a:r>
          </a:p>
          <a:p>
            <a:pPr marL="0" indent="0">
              <a:buNone/>
            </a:pPr>
            <a:r>
              <a:rPr lang="en-IN" dirty="0" smtClean="0"/>
              <a:t>• </a:t>
            </a:r>
            <a:r>
              <a:rPr lang="en-IN" dirty="0" err="1" smtClean="0"/>
              <a:t>Rigetti</a:t>
            </a:r>
            <a:r>
              <a:rPr lang="en-IN" dirty="0" smtClean="0"/>
              <a:t> Aspen </a:t>
            </a:r>
          </a:p>
          <a:p>
            <a:pPr marL="0" indent="0">
              <a:buNone/>
            </a:pPr>
            <a:r>
              <a:rPr lang="en-IN" dirty="0" smtClean="0"/>
              <a:t>• Google Sycamore</a:t>
            </a:r>
          </a:p>
          <a:p>
            <a:pPr marL="0" indent="0">
              <a:buNone/>
            </a:pPr>
            <a:r>
              <a:rPr lang="en-IN" dirty="0" smtClean="0"/>
              <a:t>• D-Wave </a:t>
            </a:r>
          </a:p>
          <a:p>
            <a:pPr marL="0" indent="0">
              <a:buNone/>
            </a:pPr>
            <a:r>
              <a:rPr lang="en-IN" dirty="0" smtClean="0"/>
              <a:t>• Ion Q Traps </a:t>
            </a:r>
          </a:p>
          <a:p>
            <a:pPr marL="0" indent="0">
              <a:buNone/>
            </a:pPr>
            <a:r>
              <a:rPr lang="en-IN" dirty="0" smtClean="0"/>
              <a:t>• </a:t>
            </a:r>
            <a:r>
              <a:rPr lang="en-IN" dirty="0" err="1" smtClean="0"/>
              <a:t>Xanadu</a:t>
            </a:r>
            <a:r>
              <a:rPr lang="en-IN" dirty="0" smtClean="0"/>
              <a:t> Borealis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0FD1-699A-43E0-9C89-B2522F8F668F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 smtClean="0"/>
              <a:t>Quantum Computing Career</a:t>
            </a: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dirty="0" smtClean="0"/>
              <a:t>• </a:t>
            </a:r>
            <a:r>
              <a:rPr lang="en-IN" dirty="0" err="1" smtClean="0"/>
              <a:t>Qubit</a:t>
            </a:r>
            <a:r>
              <a:rPr lang="en-IN" dirty="0" smtClean="0"/>
              <a:t> Researcher </a:t>
            </a:r>
          </a:p>
          <a:p>
            <a:pPr marL="0" indent="0" algn="just">
              <a:buNone/>
            </a:pPr>
            <a:r>
              <a:rPr lang="en-IN" dirty="0" smtClean="0"/>
              <a:t>• Quantum Computer Architects </a:t>
            </a:r>
          </a:p>
          <a:p>
            <a:pPr marL="0" indent="0" algn="just">
              <a:buNone/>
            </a:pPr>
            <a:r>
              <a:rPr lang="en-IN" dirty="0" smtClean="0"/>
              <a:t>• Quantum Cryogenic Researcher</a:t>
            </a:r>
          </a:p>
          <a:p>
            <a:pPr marL="0" indent="0" algn="just">
              <a:buNone/>
            </a:pPr>
            <a:r>
              <a:rPr lang="en-IN" dirty="0" smtClean="0"/>
              <a:t>• Quantum Algorithmic Researchers </a:t>
            </a:r>
          </a:p>
          <a:p>
            <a:pPr marL="0" indent="0" algn="just">
              <a:buNone/>
            </a:pPr>
            <a:r>
              <a:rPr lang="en-IN" dirty="0" smtClean="0"/>
              <a:t>• Quantum Research Scientist </a:t>
            </a:r>
          </a:p>
          <a:p>
            <a:pPr marL="0" indent="0" algn="just">
              <a:buNone/>
            </a:pPr>
            <a:r>
              <a:rPr lang="en-IN" dirty="0" smtClean="0"/>
              <a:t>• Quantum Computer Developer</a:t>
            </a:r>
          </a:p>
          <a:p>
            <a:pPr marL="0" indent="0" algn="just">
              <a:buNone/>
            </a:pPr>
            <a:r>
              <a:rPr lang="en-IN" dirty="0" smtClean="0"/>
              <a:t>• Quantum Microwave Engineer </a:t>
            </a:r>
          </a:p>
          <a:p>
            <a:pPr marL="0" indent="0" algn="just">
              <a:buNone/>
            </a:pPr>
            <a:r>
              <a:rPr lang="en-IN" dirty="0" smtClean="0"/>
              <a:t>• Quantum Software Developer </a:t>
            </a:r>
          </a:p>
          <a:p>
            <a:pPr marL="0" indent="0" algn="just">
              <a:buNone/>
            </a:pPr>
            <a:r>
              <a:rPr lang="en-IN" dirty="0" smtClean="0"/>
              <a:t>• Quantum Control researcher </a:t>
            </a:r>
          </a:p>
          <a:p>
            <a:pPr marL="0" indent="0" algn="just">
              <a:buNone/>
            </a:pPr>
            <a:r>
              <a:rPr lang="en-IN" dirty="0" smtClean="0"/>
              <a:t>• Quantum User Experience Designers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0FD1-699A-43E0-9C89-B2522F8F668F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72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 smtClean="0"/>
              <a:t>In a nutshell…</a:t>
            </a:r>
            <a:endParaRPr lang="en-IN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Quantum Computer</a:t>
            </a:r>
          </a:p>
          <a:p>
            <a:r>
              <a:rPr lang="en-IN" dirty="0" smtClean="0"/>
              <a:t>Quantum Mechanics</a:t>
            </a:r>
          </a:p>
          <a:p>
            <a:r>
              <a:rPr lang="en-IN" dirty="0" smtClean="0"/>
              <a:t>In the quantum world</a:t>
            </a:r>
          </a:p>
          <a:p>
            <a:r>
              <a:rPr lang="en-IN" dirty="0" smtClean="0"/>
              <a:t>Supercomputer </a:t>
            </a:r>
            <a:r>
              <a:rPr lang="en-IN" dirty="0" err="1" smtClean="0"/>
              <a:t>vs</a:t>
            </a:r>
            <a:r>
              <a:rPr lang="en-IN" dirty="0" smtClean="0"/>
              <a:t> Quantum Computer</a:t>
            </a:r>
          </a:p>
          <a:p>
            <a:r>
              <a:rPr lang="en-IN" dirty="0" smtClean="0"/>
              <a:t>Applications</a:t>
            </a:r>
          </a:p>
          <a:p>
            <a:r>
              <a:rPr lang="en-IN" dirty="0" smtClean="0"/>
              <a:t>Quantum Advantage</a:t>
            </a:r>
          </a:p>
          <a:p>
            <a:r>
              <a:rPr lang="en-IN" dirty="0" smtClean="0"/>
              <a:t>Hidden Quantum</a:t>
            </a:r>
          </a:p>
          <a:p>
            <a:r>
              <a:rPr lang="en-IN" dirty="0" err="1" smtClean="0"/>
              <a:t>Qubits</a:t>
            </a:r>
            <a:r>
              <a:rPr lang="en-IN" dirty="0" smtClean="0"/>
              <a:t> and representation</a:t>
            </a:r>
          </a:p>
          <a:p>
            <a:r>
              <a:rPr lang="en-IN" dirty="0" smtClean="0"/>
              <a:t>Quantum Circuit</a:t>
            </a:r>
          </a:p>
          <a:p>
            <a:r>
              <a:rPr lang="en-IN" dirty="0" smtClean="0"/>
              <a:t>List of quantum computers and quantum career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B2ED-095D-43D4-B5D1-10542F2FA4EC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18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6600" b="1" dirty="0" smtClean="0"/>
              <a:t>What is a Quantum Computer?</a:t>
            </a: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200" dirty="0" smtClean="0"/>
              <a:t>A quantum computer uses the properties of quantum mechanics to solve problems that classical computers cannot.</a:t>
            </a:r>
            <a:endParaRPr lang="en-IN" sz="3200" dirty="0"/>
          </a:p>
        </p:txBody>
      </p:sp>
      <p:pic>
        <p:nvPicPr>
          <p:cNvPr id="4" name="Picture 3" descr="3DAA675E-2DAD-4CA8-BF92-26D2F6DED23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99" y="3391934"/>
            <a:ext cx="3768000" cy="266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92388-1367-4994-8232-F6F80BA970CA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9600" b="1" dirty="0" smtClean="0"/>
              <a:t>Thank you</a:t>
            </a:r>
            <a:endParaRPr lang="en-IN" sz="9600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40FD1-699A-43E0-9C89-B2522F8F668F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b="1" dirty="0" smtClean="0"/>
              <a:t>What is Quantum Mechanics?</a:t>
            </a: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200" dirty="0" smtClean="0"/>
              <a:t>Quantum Mechanics describes the behaviour of really small objects!</a:t>
            </a:r>
          </a:p>
          <a:p>
            <a:pPr algn="just"/>
            <a:r>
              <a:rPr lang="en-US" sz="3200" dirty="0"/>
              <a:t>Quantum mechanics is the area of physics that studies the </a:t>
            </a:r>
            <a:r>
              <a:rPr lang="en-US" sz="3200" dirty="0" err="1" smtClean="0"/>
              <a:t>behaviour</a:t>
            </a:r>
            <a:r>
              <a:rPr lang="en-US" sz="3200" dirty="0" smtClean="0"/>
              <a:t> </a:t>
            </a:r>
            <a:r>
              <a:rPr lang="en-US" sz="3200" dirty="0"/>
              <a:t>of particles at a microscopic level</a:t>
            </a:r>
            <a:r>
              <a:rPr lang="en-US" sz="32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327" y="4127036"/>
            <a:ext cx="3710865" cy="238515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886F-8536-4BFB-A90F-7CAFA969882C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09665" y="311618"/>
            <a:ext cx="10515600" cy="4351338"/>
          </a:xfrm>
        </p:spPr>
        <p:txBody>
          <a:bodyPr/>
          <a:lstStyle/>
          <a:p>
            <a:pPr algn="just"/>
            <a:r>
              <a:rPr lang="en-IN" sz="3200" dirty="0" smtClean="0"/>
              <a:t>Quantum scientists discovered that these really small objects (like electrons, atoms, etc.) do not obey the laws of classical physics.</a:t>
            </a:r>
          </a:p>
          <a:p>
            <a:pPr algn="just"/>
            <a:r>
              <a:rPr lang="en-US" sz="3200" dirty="0" smtClean="0"/>
              <a:t>At subatomic levels, the equations that describe how particles behave is different from those that describe the macroscopic world around us.</a:t>
            </a:r>
          </a:p>
          <a:p>
            <a:pPr algn="just"/>
            <a:r>
              <a:rPr lang="en-US" sz="3200" dirty="0" smtClean="0"/>
              <a:t>Quantum computers take advantage of these behaviors to perform computations in a completely new way.</a:t>
            </a:r>
            <a:br>
              <a:rPr lang="en-US" sz="3200" dirty="0" smtClean="0"/>
            </a:br>
            <a:endParaRPr lang="en-IN" sz="3200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738" y="4230572"/>
            <a:ext cx="4700135" cy="247003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84D3-8FDD-4BFC-A5D1-98DBD9CEEF8E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8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144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b="1" dirty="0" smtClean="0"/>
              <a:t>What happens in the “QUANTUM WORLD”</a:t>
            </a: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3200" b="1" i="1" u="sng" dirty="0" smtClean="0"/>
              <a:t>MAGIC IS SCIENCE THAT WE DON’T UNDERSTAND YET!</a:t>
            </a:r>
          </a:p>
          <a:p>
            <a:endParaRPr lang="en-IN" dirty="0"/>
          </a:p>
          <a:p>
            <a:pPr algn="just"/>
            <a:r>
              <a:rPr lang="en-IN" dirty="0" smtClean="0"/>
              <a:t>Objects can be in multiple place – </a:t>
            </a:r>
            <a:r>
              <a:rPr lang="en-IN" b="1" dirty="0" smtClean="0"/>
              <a:t>SUPERPOSITION</a:t>
            </a:r>
          </a:p>
          <a:p>
            <a:pPr marL="0" indent="0" algn="just">
              <a:buNone/>
            </a:pPr>
            <a:endParaRPr lang="en-IN" dirty="0" smtClean="0"/>
          </a:p>
          <a:p>
            <a:pPr algn="just"/>
            <a:r>
              <a:rPr lang="en-IN" dirty="0" smtClean="0"/>
              <a:t>Objects can pass through physical barriers – </a:t>
            </a:r>
            <a:r>
              <a:rPr lang="en-IN" b="1" dirty="0" smtClean="0"/>
              <a:t>TUNNELING</a:t>
            </a:r>
          </a:p>
          <a:p>
            <a:pPr marL="0" indent="0" algn="just">
              <a:buNone/>
            </a:pPr>
            <a:endParaRPr lang="en-IN" dirty="0" smtClean="0"/>
          </a:p>
          <a:p>
            <a:pPr algn="just"/>
            <a:r>
              <a:rPr lang="en-IN" dirty="0" smtClean="0"/>
              <a:t>Information can be teleported – </a:t>
            </a:r>
            <a:r>
              <a:rPr lang="en-IN" b="1" dirty="0" smtClean="0"/>
              <a:t>TELEPORTATION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2" y="5446107"/>
            <a:ext cx="2343270" cy="1282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362" y="5316980"/>
            <a:ext cx="2920753" cy="1430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396" y="5381543"/>
            <a:ext cx="3327252" cy="141189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518A6-CA87-445E-8794-D495F47112E5}" type="datetime1">
              <a:rPr lang="en-IN" smtClean="0"/>
              <a:t>07-05-2023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5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6600" b="1" dirty="0" smtClean="0"/>
              <a:t>           From the scratch!</a:t>
            </a:r>
            <a:br>
              <a:rPr lang="en-IN" sz="6600" b="1" dirty="0" smtClean="0"/>
            </a:br>
            <a:endParaRPr lang="en-IN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9095"/>
            <a:ext cx="10515600" cy="4797868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The field of quantum computing is about harnessing these counterintuitive properties to make computing faster and powerful.</a:t>
            </a:r>
          </a:p>
          <a:p>
            <a:pPr algn="just"/>
            <a:r>
              <a:rPr lang="en-IN" dirty="0" smtClean="0"/>
              <a:t>But we don’t make them just faster…</a:t>
            </a:r>
          </a:p>
          <a:p>
            <a:pPr algn="just"/>
            <a:r>
              <a:rPr lang="en-IN" dirty="0" smtClean="0"/>
              <a:t>Quantum computers solve problems in a fundamentally different way.</a:t>
            </a:r>
          </a:p>
          <a:p>
            <a:pPr algn="just"/>
            <a:r>
              <a:rPr lang="en-IN" dirty="0" smtClean="0"/>
              <a:t>This is the main key difference between a SUPERCOMPUTER and a QUANTUM COMPUTER.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035" y="3903142"/>
            <a:ext cx="3099061" cy="2453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931" y="3903142"/>
            <a:ext cx="3195464" cy="2453208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2F3D2-6CEB-42CB-9B5E-3A1E8DE8E82F}" type="datetime1">
              <a:rPr lang="en-IN" smtClean="0"/>
              <a:t>07-05-2023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0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Autofit/>
          </a:bodyPr>
          <a:lstStyle/>
          <a:p>
            <a:r>
              <a:rPr lang="en-IN" sz="5400" b="1" dirty="0" smtClean="0"/>
              <a:t>Real world Applications of Quantum Computing</a:t>
            </a:r>
            <a:br>
              <a:rPr lang="en-IN" sz="5400" b="1" dirty="0" smtClean="0"/>
            </a:br>
            <a:endParaRPr lang="en-IN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243" y="161576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3600" dirty="0" smtClean="0"/>
              <a:t>What major issues could Quantum Computing Solve?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arenR"/>
            </a:pPr>
            <a:r>
              <a:rPr lang="en-IN" dirty="0" smtClean="0"/>
              <a:t>Climate change</a:t>
            </a:r>
          </a:p>
          <a:p>
            <a:pPr marL="514350" indent="-514350">
              <a:buAutoNum type="arabicParenR"/>
            </a:pPr>
            <a:r>
              <a:rPr lang="en-IN" dirty="0" smtClean="0"/>
              <a:t>End World Hunger</a:t>
            </a:r>
          </a:p>
          <a:p>
            <a:pPr marL="514350" indent="-514350">
              <a:buAutoNum type="arabicParenR"/>
            </a:pPr>
            <a:r>
              <a:rPr lang="en-IN" dirty="0" smtClean="0"/>
              <a:t>Astrophysics: We could find other planets and galaxies!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67" y="4465468"/>
            <a:ext cx="3977631" cy="21972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472" y="4465468"/>
            <a:ext cx="3487361" cy="21972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427" y="4465468"/>
            <a:ext cx="3380698" cy="219722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2D57-9CFE-48A6-8BBB-6569A3A15410}" type="datetime1">
              <a:rPr lang="en-IN" smtClean="0"/>
              <a:t>07-05-2023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7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19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800" b="1" dirty="0" smtClean="0"/>
              <a:t>Quantum has applications in many fields!</a:t>
            </a:r>
            <a:br>
              <a:rPr lang="en-IN" sz="4800" b="1" dirty="0" smtClean="0"/>
            </a:b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200" dirty="0" smtClean="0"/>
              <a:t>Finance</a:t>
            </a:r>
          </a:p>
          <a:p>
            <a:r>
              <a:rPr lang="en-IN" sz="3200" dirty="0" smtClean="0"/>
              <a:t>Cyber Security</a:t>
            </a:r>
          </a:p>
          <a:p>
            <a:r>
              <a:rPr lang="en-IN" sz="3200" dirty="0" smtClean="0"/>
              <a:t>Biology</a:t>
            </a:r>
          </a:p>
          <a:p>
            <a:r>
              <a:rPr lang="en-IN" sz="3200" dirty="0" smtClean="0"/>
              <a:t>Chemistry</a:t>
            </a:r>
          </a:p>
          <a:p>
            <a:r>
              <a:rPr lang="en-IN" sz="3200" dirty="0" smtClean="0"/>
              <a:t>Aerospace</a:t>
            </a:r>
          </a:p>
          <a:p>
            <a:r>
              <a:rPr lang="en-IN" sz="3200" dirty="0" smtClean="0"/>
              <a:t>Robotics and Machine Learning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sz="3600" b="1" i="1" dirty="0" smtClean="0"/>
              <a:t>                          </a:t>
            </a:r>
            <a:r>
              <a:rPr lang="en-IN" sz="3600" b="1" i="1" u="sng" dirty="0" smtClean="0"/>
              <a:t>QUANTUM IS THE FUTURE</a:t>
            </a:r>
            <a:endParaRPr lang="en-IN" sz="3600" b="1" i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74" y="1469565"/>
            <a:ext cx="5446426" cy="369047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BA7B9-25D7-4FDC-8FC3-AB8CDDAFF689}" type="datetime1">
              <a:rPr lang="en-IN" smtClean="0"/>
              <a:t>07-05-2023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8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4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/>
              <a:t>Quantum Advantage over Classical computers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3200" dirty="0" smtClean="0"/>
              <a:t>Problems involving too much searching or testing for regular computers.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Problems that need secure encryption.</a:t>
            </a:r>
          </a:p>
          <a:p>
            <a:pPr algn="just"/>
            <a:endParaRPr lang="en-IN" sz="3200" dirty="0" smtClean="0"/>
          </a:p>
          <a:p>
            <a:pPr algn="just"/>
            <a:r>
              <a:rPr lang="en-IN" sz="3200" dirty="0" smtClean="0"/>
              <a:t>Problems that involve simulating quantum mechanical systems.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5467-51DA-4691-8078-AD45E8A66691}" type="datetime1">
              <a:rPr lang="en-IN" smtClean="0"/>
              <a:t>07-05-2023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84DE8-BECA-42F8-BFE3-BD967D6F248C}" type="slidenum">
              <a:rPr lang="en-IN" smtClean="0"/>
              <a:t>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www.girlsinquantum.com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9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724</Words>
  <Application>Microsoft Office PowerPoint</Application>
  <PresentationFormat>Widescreen</PresentationFormat>
  <Paragraphs>179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Introduction to Quantum Computing Concepts and Applications</vt:lpstr>
      <vt:lpstr>What is a Quantum Computer?</vt:lpstr>
      <vt:lpstr>What is Quantum Mechanics?</vt:lpstr>
      <vt:lpstr>PowerPoint Presentation</vt:lpstr>
      <vt:lpstr>What happens in the “QUANTUM WORLD”</vt:lpstr>
      <vt:lpstr>           From the scratch! </vt:lpstr>
      <vt:lpstr>Real world Applications of Quantum Computing </vt:lpstr>
      <vt:lpstr>Quantum has applications in many fields! </vt:lpstr>
      <vt:lpstr>Quantum Advantage over Classical computers</vt:lpstr>
      <vt:lpstr>PowerPoint Presentation</vt:lpstr>
      <vt:lpstr>The HIDDEN Quantum </vt:lpstr>
      <vt:lpstr>What are Qubits?</vt:lpstr>
      <vt:lpstr>PowerPoint Presentation</vt:lpstr>
      <vt:lpstr>Representing Qubit States</vt:lpstr>
      <vt:lpstr>                        Quantum Circuit</vt:lpstr>
      <vt:lpstr>Getting started with IBM’s Qiskit</vt:lpstr>
      <vt:lpstr>List of Quantum Computers</vt:lpstr>
      <vt:lpstr>Quantum Computing Career</vt:lpstr>
      <vt:lpstr>In a nutshell…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Quantum Computing</dc:title>
  <dc:creator>Admin</dc:creator>
  <cp:lastModifiedBy>Admin</cp:lastModifiedBy>
  <cp:revision>27</cp:revision>
  <dcterms:created xsi:type="dcterms:W3CDTF">2023-05-06T00:37:46Z</dcterms:created>
  <dcterms:modified xsi:type="dcterms:W3CDTF">2023-05-07T10:46:04Z</dcterms:modified>
</cp:coreProperties>
</file>